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7" r:id="rId2"/>
    <p:sldId id="450" r:id="rId3"/>
    <p:sldId id="301" r:id="rId4"/>
    <p:sldId id="30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266" r:id="rId14"/>
    <p:sldId id="324" r:id="rId15"/>
    <p:sldId id="323" r:id="rId16"/>
    <p:sldId id="325" r:id="rId17"/>
    <p:sldId id="349" r:id="rId18"/>
    <p:sldId id="328" r:id="rId19"/>
    <p:sldId id="412" r:id="rId20"/>
    <p:sldId id="326" r:id="rId21"/>
    <p:sldId id="350" r:id="rId22"/>
    <p:sldId id="327" r:id="rId23"/>
    <p:sldId id="329" r:id="rId24"/>
    <p:sldId id="352" r:id="rId25"/>
    <p:sldId id="413" r:id="rId26"/>
    <p:sldId id="353" r:id="rId27"/>
    <p:sldId id="354" r:id="rId28"/>
    <p:sldId id="351" r:id="rId29"/>
    <p:sldId id="414" r:id="rId30"/>
    <p:sldId id="332" r:id="rId31"/>
    <p:sldId id="452" r:id="rId32"/>
    <p:sldId id="453" r:id="rId33"/>
    <p:sldId id="333" r:id="rId34"/>
    <p:sldId id="334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421" r:id="rId43"/>
    <p:sldId id="343" r:id="rId44"/>
    <p:sldId id="346" r:id="rId45"/>
    <p:sldId id="347" r:id="rId46"/>
    <p:sldId id="348" r:id="rId47"/>
    <p:sldId id="344" r:id="rId48"/>
    <p:sldId id="345" r:id="rId49"/>
    <p:sldId id="281" r:id="rId50"/>
    <p:sldId id="417" r:id="rId51"/>
    <p:sldId id="418" r:id="rId52"/>
    <p:sldId id="422" r:id="rId53"/>
    <p:sldId id="420" r:id="rId54"/>
    <p:sldId id="283" r:id="rId55"/>
    <p:sldId id="355" r:id="rId56"/>
    <p:sldId id="356" r:id="rId57"/>
    <p:sldId id="285" r:id="rId58"/>
    <p:sldId id="424" r:id="rId59"/>
    <p:sldId id="357" r:id="rId60"/>
    <p:sldId id="365" r:id="rId61"/>
    <p:sldId id="367" r:id="rId62"/>
    <p:sldId id="368" r:id="rId63"/>
    <p:sldId id="287" r:id="rId64"/>
    <p:sldId id="426" r:id="rId65"/>
    <p:sldId id="427" r:id="rId66"/>
    <p:sldId id="363" r:id="rId67"/>
    <p:sldId id="425" r:id="rId68"/>
    <p:sldId id="428" r:id="rId69"/>
    <p:sldId id="429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437" r:id="rId78"/>
    <p:sldId id="438" r:id="rId79"/>
    <p:sldId id="439" r:id="rId80"/>
    <p:sldId id="440" r:id="rId81"/>
    <p:sldId id="441" r:id="rId82"/>
    <p:sldId id="442" r:id="rId83"/>
    <p:sldId id="443" r:id="rId84"/>
    <p:sldId id="444" r:id="rId85"/>
    <p:sldId id="379" r:id="rId86"/>
    <p:sldId id="380" r:id="rId87"/>
    <p:sldId id="382" r:id="rId88"/>
    <p:sldId id="366" r:id="rId89"/>
    <p:sldId id="381" r:id="rId90"/>
    <p:sldId id="384" r:id="rId91"/>
    <p:sldId id="445" r:id="rId92"/>
    <p:sldId id="385" r:id="rId93"/>
    <p:sldId id="386" r:id="rId94"/>
    <p:sldId id="293" r:id="rId95"/>
    <p:sldId id="294" r:id="rId96"/>
    <p:sldId id="295" r:id="rId97"/>
    <p:sldId id="29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450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3"/>
    <p:restoredTop sz="93919"/>
  </p:normalViewPr>
  <p:slideViewPr>
    <p:cSldViewPr snapToGrid="0" snapToObjects="1">
      <p:cViewPr>
        <p:scale>
          <a:sx n="113" d="100"/>
          <a:sy n="113" d="100"/>
        </p:scale>
        <p:origin x="-232" y="-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46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9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10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11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Joins!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10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13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Announcements: Two 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 lnSpcReduction="10000"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</a:t>
            </a:r>
            <a:r>
              <a:rPr lang="en-US" dirty="0" smtClean="0">
                <a:sym typeface="Wingdings"/>
              </a:rPr>
              <a:t>!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We posted an activity for you to do on your own</a:t>
            </a:r>
            <a:r>
              <a:rPr lang="is-IS" dirty="0" smtClean="0">
                <a:sym typeface="Wingdings"/>
              </a:rPr>
              <a:t>… it may overlap heavily with a ps #3 problem... (</a:t>
            </a:r>
            <a:r>
              <a:rPr lang="is-IS" i="1" dirty="0" smtClean="0">
                <a:sym typeface="Wingdings"/>
              </a:rPr>
              <a:t>this is not necessary but helpful</a:t>
            </a:r>
            <a:r>
              <a:rPr lang="is-IS" dirty="0" smtClean="0">
                <a:sym typeface="Wingdings"/>
              </a:rPr>
              <a:t>).</a:t>
            </a:r>
          </a:p>
          <a:p>
            <a:pPr lvl="1"/>
            <a:r>
              <a:rPr lang="is-IS" smtClean="0">
                <a:sym typeface="Wingdings"/>
              </a:rPr>
              <a:t>The solutions will </a:t>
            </a:r>
            <a:r>
              <a:rPr lang="is-IS" b="1" smtClean="0">
                <a:sym typeface="Wingdings"/>
              </a:rPr>
              <a:t>not</a:t>
            </a:r>
            <a:r>
              <a:rPr lang="is-IS" smtClean="0">
                <a:sym typeface="Wingdings"/>
              </a:rPr>
              <a:t> be posted.</a:t>
            </a:r>
            <a:endParaRPr lang="is-IS" dirty="0" smtClean="0">
              <a:sym typeface="Wingdings"/>
            </a:endParaRPr>
          </a:p>
          <a:p>
            <a:endParaRPr lang="is-IS" dirty="0">
              <a:sym typeface="Wingdings"/>
            </a:endParaRPr>
          </a:p>
          <a:p>
            <a:r>
              <a:rPr lang="is-IS" dirty="0" smtClean="0">
                <a:sym typeface="Wingdings"/>
              </a:rPr>
              <a:t>Sorry the Google lecture was not recorded! Last minute thing...</a:t>
            </a:r>
            <a:endParaRPr lang="en-US" dirty="0" smtClean="0">
              <a:sym typeface="Wingdings"/>
            </a:endParaRPr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</a:t>
                </a:r>
                <a:r>
                  <a:rPr lang="en-US" sz="3200" smtClean="0">
                    <a:latin typeface="+mj-lt"/>
                  </a:rPr>
                  <a:t>by 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Joins: 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194756" y="5452533"/>
            <a:ext cx="476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Message: It’s all about the memory!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could take </a:t>
            </a:r>
            <a:r>
              <a:rPr lang="en-US" b="1" dirty="0" smtClean="0"/>
              <a:t>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 </a:t>
            </a:r>
            <a:r>
              <a:rPr lang="en-US" dirty="0" smtClean="0"/>
              <a:t>reads!</a:t>
            </a:r>
          </a:p>
          <a:p>
            <a:pPr lvl="1"/>
            <a:r>
              <a:rPr lang="en-US" dirty="0" smtClean="0"/>
              <a:t>For ex: if </a:t>
            </a:r>
            <a:r>
              <a:rPr lang="en-US" i="1" dirty="0" smtClean="0"/>
              <a:t>all </a:t>
            </a:r>
            <a:r>
              <a:rPr lang="en-US" dirty="0" smtClean="0"/>
              <a:t>duplicate values in join attribute, i.e. all tuples in R and S have the same value for the join attribute</a:t>
            </a:r>
          </a:p>
          <a:p>
            <a:pPr lvl="1"/>
            <a:r>
              <a:rPr lang="en-US" dirty="0" smtClean="0"/>
              <a:t>Roughly: For each page of R, we’ll have to </a:t>
            </a:r>
            <a:r>
              <a:rPr lang="en-US" i="1" dirty="0" smtClean="0"/>
              <a:t>back up </a:t>
            </a:r>
            <a:r>
              <a:rPr lang="en-US" dirty="0" smtClean="0"/>
              <a:t>and read each page of S…</a:t>
            </a:r>
          </a:p>
          <a:p>
            <a:endParaRPr lang="en-US" dirty="0"/>
          </a:p>
          <a:p>
            <a:r>
              <a:rPr lang="en-US" dirty="0" smtClean="0"/>
              <a:t>Often not that bad however,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</a:t>
            </a:r>
            <a:r>
              <a:rPr lang="en-US" smtClean="0"/>
              <a:t>case T(R</a:t>
            </a:r>
            <a:r>
              <a:rPr lang="en-US" dirty="0" smtClean="0"/>
              <a:t>)*T(S)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r>
                  <a:rPr lang="en-US" sz="2400" i="1" dirty="0" smtClean="0">
                    <a:latin typeface="+mj-lt"/>
                  </a:rPr>
                  <a:t>Note: this is using repacking, where we estimate that we can create initial runs of length ~2(B+1)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we have 100 buffer pages, P(R) </a:t>
                </a:r>
                <a:r>
                  <a:rPr lang="en-US" dirty="0"/>
                  <a:t>=</a:t>
                </a:r>
                <a:r>
                  <a:rPr lang="en-US" dirty="0" smtClean="0"/>
                  <a:t> 1000 pages and P(S) = 500 pages: </a:t>
                </a:r>
              </a:p>
              <a:p>
                <a:pPr lvl="1"/>
                <a:r>
                  <a:rPr lang="en-US" dirty="0" smtClean="0"/>
                  <a:t>Sort both in two passes: 2 * 2 * 1000 + 2 * 2 * 500 = </a:t>
                </a:r>
                <a:r>
                  <a:rPr lang="en-US" b="1" dirty="0" smtClean="0"/>
                  <a:t>6,000 IOs</a:t>
                </a:r>
              </a:p>
              <a:p>
                <a:pPr lvl="1"/>
                <a:r>
                  <a:rPr lang="en-US" dirty="0" smtClean="0"/>
                  <a:t>Merge phase 1000 + 500 = 1,500 IOs</a:t>
                </a:r>
                <a:endParaRPr lang="en-US" dirty="0"/>
              </a:p>
              <a:p>
                <a:pPr lvl="1"/>
                <a:r>
                  <a:rPr lang="en-US" b="1" u="sng" dirty="0" smtClean="0"/>
                  <a:t>= 7,500 IOs + OUT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is BNLJ?</a:t>
                </a:r>
              </a:p>
              <a:p>
                <a:pPr lvl="1"/>
                <a:r>
                  <a:rPr lang="en-US" dirty="0" smtClean="0"/>
                  <a:t> 500 + 1000*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98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= </a:t>
                </a:r>
                <a:r>
                  <a:rPr lang="en-US" b="1" u="sng" dirty="0" smtClean="0"/>
                  <a:t>6,550 IOs + OUT</a:t>
                </a:r>
              </a:p>
              <a:p>
                <a:r>
                  <a:rPr lang="en-US" dirty="0" smtClean="0"/>
                  <a:t>But, if we have 35 buffer pages?</a:t>
                </a:r>
              </a:p>
              <a:p>
                <a:pPr lvl="1"/>
                <a:r>
                  <a:rPr lang="en-US" dirty="0" smtClean="0"/>
                  <a:t>Sort Merge has same behavior (still 2 passes)</a:t>
                </a:r>
              </a:p>
              <a:p>
                <a:pPr lvl="1"/>
                <a:r>
                  <a:rPr lang="en-US" dirty="0" smtClean="0"/>
                  <a:t>BNLJ? </a:t>
                </a:r>
                <a:r>
                  <a:rPr lang="en-US" b="1" i="1" u="sng" dirty="0" smtClean="0"/>
                  <a:t>15,500 IOs + OUT!</a:t>
                </a:r>
                <a:endParaRPr lang="en-US" b="1" i="1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915353"/>
            <a:ext cx="98298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</a:t>
            </a:r>
            <a:r>
              <a:rPr lang="en-US" sz="2800" dirty="0" smtClean="0">
                <a:latin typeface="+mj-lt"/>
              </a:rPr>
              <a:t>…</a:t>
            </a:r>
          </a:p>
          <a:p>
            <a:pPr algn="ctr"/>
            <a:r>
              <a:rPr lang="en-US" sz="2800" dirty="0" smtClean="0">
                <a:latin typeface="+mj-lt"/>
              </a:rPr>
              <a:t>But it’s all about the memory.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approx. &lt;= 2(B+1)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assuming repacking lets us create initial runs of ~2(B+1)-</a:t>
                </a:r>
                <a:r>
                  <a:rPr lang="en-US" dirty="0" smtClean="0"/>
                  <a:t>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 smtClean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is an approximate sufficient condition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7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8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9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9471</TotalTime>
  <Words>7054</Words>
  <Application>Microsoft Macintosh PowerPoint</Application>
  <PresentationFormat>Widescreen</PresentationFormat>
  <Paragraphs>1653</Paragraphs>
  <Slides>97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Joins!</vt:lpstr>
      <vt:lpstr>Announcements: Two Hints</vt:lpstr>
      <vt:lpstr>1.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Joins: A Cage Match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Christopher Re</cp:lastModifiedBy>
  <cp:revision>278</cp:revision>
  <dcterms:created xsi:type="dcterms:W3CDTF">2015-11-03T01:03:22Z</dcterms:created>
  <dcterms:modified xsi:type="dcterms:W3CDTF">2016-11-10T22:58:35Z</dcterms:modified>
</cp:coreProperties>
</file>